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56" r:id="rId3"/>
    <p:sldId id="270" r:id="rId4"/>
    <p:sldId id="271" r:id="rId5"/>
    <p:sldId id="272" r:id="rId6"/>
    <p:sldId id="273" r:id="rId7"/>
    <p:sldId id="285" r:id="rId8"/>
    <p:sldId id="284" r:id="rId9"/>
    <p:sldId id="260" r:id="rId10"/>
    <p:sldId id="265" r:id="rId11"/>
    <p:sldId id="258" r:id="rId12"/>
    <p:sldId id="264" r:id="rId13"/>
    <p:sldId id="275" r:id="rId14"/>
    <p:sldId id="276" r:id="rId15"/>
    <p:sldId id="277" r:id="rId16"/>
    <p:sldId id="278" r:id="rId17"/>
    <p:sldId id="279" r:id="rId18"/>
    <p:sldId id="280" r:id="rId19"/>
    <p:sldId id="286" r:id="rId20"/>
    <p:sldId id="259" r:id="rId21"/>
    <p:sldId id="281" r:id="rId22"/>
    <p:sldId id="267" r:id="rId23"/>
    <p:sldId id="268" r:id="rId24"/>
    <p:sldId id="282" r:id="rId25"/>
    <p:sldId id="283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42;&#1085;&#1056;\&#1048;&#1079;&#1073;&#1086;&#1088;&#1080;%20&#1102;&#1083;&#1080;%202021\&#1085;&#1086;&#1074;%20&#1072;&#1085;&#1072;&#1083;&#1080;&#1079;%20&#1085;&#1072;%20&#1073;&#1088;&#1086;&#1081;%20&#1089;&#1077;&#1082;&#1094;&#108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Брой</a:t>
            </a:r>
            <a:r>
              <a:rPr lang="bg-BG" baseline="0"/>
              <a:t> секции извън страната на парламентарни избори </a:t>
            </a:r>
          </a:p>
          <a:p>
            <a:pPr>
              <a:defRPr/>
            </a:pPr>
            <a:r>
              <a:rPr lang="bg-BG" baseline="0"/>
              <a:t>2014 - 2021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925563826241528E-2"/>
          <c:y val="0.15440664949611574"/>
          <c:w val="0.93775245210849589"/>
          <c:h val="0.7339328049818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НС юли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Брой секции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5-4A60-AADD-DADA4549B4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НС април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Брой секции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5-4A60-AADD-DADA4549B4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НС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Брой секции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D5-4A60-AADD-DADA4549B4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 НС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Брой секции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D5-4A60-AADD-DADA4549B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8571136"/>
        <c:axId val="1758567808"/>
      </c:barChart>
      <c:catAx>
        <c:axId val="175857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567808"/>
        <c:crosses val="autoZero"/>
        <c:auto val="1"/>
        <c:lblAlgn val="ctr"/>
        <c:lblOffset val="100"/>
        <c:noMultiLvlLbl val="0"/>
      </c:catAx>
      <c:valAx>
        <c:axId val="175856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57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682280916155516E-2"/>
          <c:y val="0.16550266816231887"/>
          <c:w val="0.92661341722264778"/>
          <c:h val="0.7798846723123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Брой секции в Обединеното кралство Великобритания и Северна Ирландия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2017 НС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135</c:v>
                </c:pt>
                <c:pt idx="1">
                  <c:v>35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E-4CBD-8E2C-B00269A60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919040"/>
        <c:axId val="1875932768"/>
      </c:barChart>
      <c:catAx>
        <c:axId val="18759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32768"/>
        <c:crosses val="autoZero"/>
        <c:auto val="1"/>
        <c:lblAlgn val="ctr"/>
        <c:lblOffset val="100"/>
        <c:noMultiLvlLbl val="0"/>
      </c:catAx>
      <c:valAx>
        <c:axId val="18759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1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Брой секции в Германия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2017 НС</c:v>
                </c:pt>
              </c:strCache>
            </c:strRef>
          </c:cat>
          <c:val>
            <c:numRef>
              <c:f>Sheet4!$B$2:$D$2</c:f>
              <c:numCache>
                <c:formatCode>General</c:formatCode>
                <c:ptCount val="3"/>
                <c:pt idx="0">
                  <c:v>117</c:v>
                </c:pt>
                <c:pt idx="1">
                  <c:v>69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B-432D-A8C2-93A7422DE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472432"/>
        <c:axId val="2057474096"/>
      </c:barChart>
      <c:catAx>
        <c:axId val="20574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74096"/>
        <c:crosses val="autoZero"/>
        <c:auto val="1"/>
        <c:lblAlgn val="ctr"/>
        <c:lblOffset val="100"/>
        <c:noMultiLvlLbl val="0"/>
      </c:catAx>
      <c:valAx>
        <c:axId val="20574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7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Брой секции в Турция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2014 НС</c:v>
                </c:pt>
              </c:strCache>
            </c:strRef>
          </c:cat>
          <c:val>
            <c:numRef>
              <c:f>Sheet5!$B$2:$D$2</c:f>
              <c:numCache>
                <c:formatCode>General</c:formatCode>
                <c:ptCount val="3"/>
                <c:pt idx="0">
                  <c:v>112</c:v>
                </c:pt>
                <c:pt idx="1">
                  <c:v>35</c:v>
                </c:pt>
                <c:pt idx="2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6-4FC4-A9C3-475A472AE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459536"/>
        <c:axId val="2057463280"/>
      </c:barChart>
      <c:catAx>
        <c:axId val="20574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63280"/>
        <c:crosses val="autoZero"/>
        <c:auto val="1"/>
        <c:lblAlgn val="ctr"/>
        <c:lblOffset val="100"/>
        <c:noMultiLvlLbl val="0"/>
      </c:catAx>
      <c:valAx>
        <c:axId val="205746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5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Брой секции в Испания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2014 НС</c:v>
                </c:pt>
              </c:strCache>
            </c:strRef>
          </c:cat>
          <c:val>
            <c:numRef>
              <c:f>Sheet6!$B$2:$D$2</c:f>
              <c:numCache>
                <c:formatCode>General</c:formatCode>
                <c:ptCount val="3"/>
                <c:pt idx="0">
                  <c:v>67</c:v>
                </c:pt>
                <c:pt idx="1">
                  <c:v>53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7-4D5D-B9AE-257858DD9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450800"/>
        <c:axId val="2057458288"/>
      </c:barChart>
      <c:catAx>
        <c:axId val="205745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58288"/>
        <c:crosses val="autoZero"/>
        <c:auto val="1"/>
        <c:lblAlgn val="ctr"/>
        <c:lblOffset val="100"/>
        <c:noMultiLvlLbl val="0"/>
      </c:catAx>
      <c:valAx>
        <c:axId val="205745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5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Sheet7!$A$2</c:f>
              <c:strCache>
                <c:ptCount val="1"/>
                <c:pt idx="0">
                  <c:v>Брой секции в САЩ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2014 НС</c:v>
                </c:pt>
              </c:strCache>
            </c:strRef>
          </c:cat>
          <c:val>
            <c:numRef>
              <c:f>Sheet7!$B$2:$D$2</c:f>
              <c:numCache>
                <c:formatCode>General</c:formatCode>
                <c:ptCount val="3"/>
                <c:pt idx="0">
                  <c:v>58</c:v>
                </c:pt>
                <c:pt idx="1">
                  <c:v>35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1-46A6-9FF6-5E31BCE29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479920"/>
        <c:axId val="2057476176"/>
      </c:barChart>
      <c:catAx>
        <c:axId val="205747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76176"/>
        <c:crosses val="autoZero"/>
        <c:auto val="1"/>
        <c:lblAlgn val="ctr"/>
        <c:lblOffset val="100"/>
        <c:noMultiLvlLbl val="0"/>
      </c:catAx>
      <c:valAx>
        <c:axId val="205747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7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Sheet8!$A$2</c:f>
              <c:strCache>
                <c:ptCount val="1"/>
                <c:pt idx="0">
                  <c:v>Брой секции в Гърция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2017 НС</c:v>
                </c:pt>
              </c:strCache>
            </c:strRef>
          </c:cat>
          <c:val>
            <c:numRef>
              <c:f>Sheet8!$B$2:$D$2</c:f>
              <c:numCache>
                <c:formatCode>General</c:formatCode>
                <c:ptCount val="3"/>
                <c:pt idx="0">
                  <c:v>32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5-44A7-B6CC-D1126D6B7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952736"/>
        <c:axId val="1875963136"/>
      </c:barChart>
      <c:catAx>
        <c:axId val="18759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63136"/>
        <c:crosses val="autoZero"/>
        <c:auto val="1"/>
        <c:lblAlgn val="ctr"/>
        <c:lblOffset val="100"/>
        <c:noMultiLvlLbl val="0"/>
      </c:catAx>
      <c:valAx>
        <c:axId val="187596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5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Sheet9!$A$2</c:f>
              <c:strCache>
                <c:ptCount val="1"/>
                <c:pt idx="0">
                  <c:v>Брой секции в Нидерландия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Sheet9!$B$1:$D$1</c:f>
              <c:strCache>
                <c:ptCount val="3"/>
                <c:pt idx="0">
                  <c:v>2021 НС юли</c:v>
                </c:pt>
                <c:pt idx="1">
                  <c:v>2021 НС април</c:v>
                </c:pt>
                <c:pt idx="2">
                  <c:v>2017 НС</c:v>
                </c:pt>
              </c:strCache>
            </c:strRef>
          </c:cat>
          <c:val>
            <c:numRef>
              <c:f>Sheet9!$B$2:$D$2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1-456D-8573-C33F7643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967712"/>
        <c:axId val="1875972288"/>
      </c:barChart>
      <c:catAx>
        <c:axId val="18759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72288"/>
        <c:crosses val="autoZero"/>
        <c:auto val="1"/>
        <c:lblAlgn val="ctr"/>
        <c:lblOffset val="100"/>
        <c:noMultiLvlLbl val="0"/>
      </c:catAx>
      <c:valAx>
        <c:axId val="187597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0.46078</cdr:x>
      <cdr:y>0.21429</cdr:y>
    </cdr:from>
    <cdr:to>
      <cdr:x>0.77451</cdr:x>
      <cdr:y>0.34251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384376" y="1080120"/>
          <a:ext cx="230425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bg-BG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dirty="0" smtClean="0"/>
            <a:t>18 % по-малко спрямо 2014 г.</a:t>
          </a:r>
          <a:endParaRPr lang="bg-BG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03E6-0AAD-4130-BB42-C6EA7BC5C6E6}" type="datetimeFigureOut">
              <a:rPr lang="bg-BG" smtClean="0"/>
              <a:t>21.6.2021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1983-33CD-44A1-B1BB-F57D403CCA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9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1983-33CD-44A1-B1BB-F57D403CCA63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985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41F9-C083-4B9A-B706-7633AC32D7A8}" type="datetime1">
              <a:rPr lang="bg-BG" smtClean="0"/>
              <a:t>21.6.2021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7C3C-2283-4F1E-BA26-0043D9495648}" type="datetime1">
              <a:rPr lang="bg-BG" smtClean="0"/>
              <a:t>21.6.2021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77F5-109D-4CC4-BAD5-4AC516E130A7}" type="datetime1">
              <a:rPr lang="bg-BG" smtClean="0"/>
              <a:t>21.6.2021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D7B-873D-4C76-AFE4-1E79A5F87CAD}" type="datetime1">
              <a:rPr lang="bg-BG" smtClean="0"/>
              <a:t>21.6.2021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8A2C-0D5A-492F-B9FA-2F355DE1B552}" type="datetime1">
              <a:rPr lang="bg-BG" smtClean="0"/>
              <a:t>21.6.2021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1AD-F178-4212-876A-B9B49CCF2259}" type="datetime1">
              <a:rPr lang="bg-BG" smtClean="0"/>
              <a:t>21.6.2021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A0C5-21B8-4D34-8521-3ADE17AAEC6B}" type="datetime1">
              <a:rPr lang="bg-BG" smtClean="0"/>
              <a:t>21.6.2021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559D-AB05-47D1-AB0A-DAD38A21B158}" type="datetime1">
              <a:rPr lang="bg-BG" smtClean="0"/>
              <a:t>21.6.2021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A50-A31A-4D7A-87CD-0069423FC134}" type="datetime1">
              <a:rPr lang="bg-BG" smtClean="0"/>
              <a:t>21.6.2021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657A-18A1-45F3-84BC-CEE6139B1B15}" type="datetime1">
              <a:rPr lang="bg-BG" smtClean="0"/>
              <a:t>21.6.2021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C3AC-510E-4A0B-88C3-66B641CABA14}" type="datetime1">
              <a:rPr lang="bg-BG" smtClean="0"/>
              <a:t>21.6.2021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1000">
              <a:srgbClr val="D3D3D3"/>
            </a:gs>
            <a:gs pos="100000">
              <a:schemeClr val="bg1">
                <a:lumMod val="85000"/>
              </a:schemeClr>
            </a:gs>
            <a:gs pos="82000">
              <a:schemeClr val="accent1">
                <a:tint val="44500"/>
                <a:satMod val="160000"/>
              </a:schemeClr>
            </a:gs>
            <a:gs pos="6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6098-0E0C-4FAD-A2F8-6684C014B9FE}" type="datetime1">
              <a:rPr lang="bg-BG" smtClean="0"/>
              <a:t>21.6.2021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a.bg/bg/371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mfa.bg/bg/covid19map" TargetMode="External"/><Relationship Id="rId4" Type="http://schemas.openxmlformats.org/officeDocument/2006/relationships/hyperlink" Target="https://www.mfa.bg/bg/371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170"/>
            <a:ext cx="9144001" cy="1764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595" y="2636912"/>
            <a:ext cx="727280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sz="15000" dirty="0" smtClean="0">
                <a:effectLst>
                  <a:outerShdw blurRad="571500" dist="50800" dir="5400000" algn="ctr" rotWithShape="0">
                    <a:schemeClr val="bg1">
                      <a:lumMod val="85000"/>
                      <a:alpha val="99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465/19</a:t>
            </a:r>
            <a:endParaRPr lang="bg-BG" sz="15000" dirty="0">
              <a:effectLst>
                <a:outerShdw blurRad="571500" dist="50800" dir="5400000" algn="ctr" rotWithShape="0">
                  <a:schemeClr val="bg1">
                    <a:lumMod val="85000"/>
                    <a:alpha val="99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20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227076"/>
              </p:ext>
            </p:extLst>
          </p:nvPr>
        </p:nvGraphicFramePr>
        <p:xfrm>
          <a:off x="539552" y="1196752"/>
          <a:ext cx="8064896" cy="478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61145" y="20608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69 % </a:t>
            </a:r>
            <a:r>
              <a:rPr lang="bg-BG" dirty="0" smtClean="0"/>
              <a:t>увеличение спрямо април 2021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03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095"/>
            <a:ext cx="9144001" cy="6086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173636"/>
              </p:ext>
            </p:extLst>
          </p:nvPr>
        </p:nvGraphicFramePr>
        <p:xfrm>
          <a:off x="1159260" y="1196752"/>
          <a:ext cx="68407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7824" y="227687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4 пъти повече секции (увеличение с 286 %) спрямо април 2021 г.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695764" y="285293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2 пъти повече секции (увеличение с 133 %) спрямо 2017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37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74286"/>
              </p:ext>
            </p:extLst>
          </p:nvPr>
        </p:nvGraphicFramePr>
        <p:xfrm>
          <a:off x="899592" y="692696"/>
          <a:ext cx="71287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170080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със 70 % спрямо април 2021 г.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86104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9 пъти повече секции (увеличение с 800 %) спрямо 2017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12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431301"/>
              </p:ext>
            </p:extLst>
          </p:nvPr>
        </p:nvGraphicFramePr>
        <p:xfrm>
          <a:off x="971600" y="620688"/>
          <a:ext cx="73448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31409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3 кратно увеличение (220 %) спрямо април 2021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96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595719"/>
              </p:ext>
            </p:extLst>
          </p:nvPr>
        </p:nvGraphicFramePr>
        <p:xfrm>
          <a:off x="971600" y="692696"/>
          <a:ext cx="72008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15567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26 % спрямо април 2021 г.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861248" y="22768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63 % спрямо 2014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3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98979"/>
              </p:ext>
            </p:extLst>
          </p:nvPr>
        </p:nvGraphicFramePr>
        <p:xfrm>
          <a:off x="827584" y="836712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9792" y="184482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66 % спрямо април 2021 г.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1894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41 % спрямо 2014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76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799572"/>
              </p:ext>
            </p:extLst>
          </p:nvPr>
        </p:nvGraphicFramePr>
        <p:xfrm>
          <a:off x="1111850" y="764704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15567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60 % спрямо април 2021 г.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5504338" y="19888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52 % спрямо 2017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963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58484"/>
              </p:ext>
            </p:extLst>
          </p:nvPr>
        </p:nvGraphicFramePr>
        <p:xfrm>
          <a:off x="1259632" y="1196752"/>
          <a:ext cx="6768752" cy="406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0152" y="27089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със 100 % спрямо 2017 г.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3151909" y="19168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увеличение с 43 % спрямо април 2021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297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Очаквани разрешения на приемащата държава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5696" y="1916832"/>
            <a:ext cx="6707088" cy="4525963"/>
          </a:xfrm>
        </p:spPr>
        <p:txBody>
          <a:bodyPr/>
          <a:lstStyle/>
          <a:p>
            <a:r>
              <a:rPr lang="bg-BG" dirty="0" smtClean="0"/>
              <a:t>Австралия</a:t>
            </a:r>
          </a:p>
          <a:p>
            <a:r>
              <a:rPr lang="bg-BG" dirty="0" smtClean="0"/>
              <a:t>Доминиканска република</a:t>
            </a:r>
          </a:p>
          <a:p>
            <a:r>
              <a:rPr lang="bg-BG" dirty="0" smtClean="0"/>
              <a:t>Италия</a:t>
            </a:r>
          </a:p>
          <a:p>
            <a:r>
              <a:rPr lang="bg-BG" dirty="0" smtClean="0"/>
              <a:t>ФР Германия</a:t>
            </a:r>
          </a:p>
          <a:p>
            <a:r>
              <a:rPr lang="bg-BG" dirty="0" smtClean="0"/>
              <a:t>Сърбия (Нови Сад)</a:t>
            </a:r>
            <a:endParaRPr lang="en-US" dirty="0" smtClean="0"/>
          </a:p>
          <a:p>
            <a:r>
              <a:rPr lang="bg-BG" dirty="0" smtClean="0">
                <a:solidFill>
                  <a:srgbClr val="FF0000"/>
                </a:solidFill>
              </a:rPr>
              <a:t>Малайзия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769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91000">
              <a:srgbClr val="D3D3D3">
                <a:alpha val="90000"/>
              </a:srgbClr>
            </a:gs>
            <a:gs pos="100000">
              <a:schemeClr val="bg1">
                <a:lumMod val="85000"/>
              </a:schemeClr>
            </a:gs>
            <a:gs pos="82000">
              <a:schemeClr val="accent1">
                <a:tint val="44500"/>
                <a:satMod val="160000"/>
              </a:schemeClr>
            </a:gs>
            <a:gs pos="6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916416" cy="1752600"/>
          </a:xfrm>
        </p:spPr>
        <p:txBody>
          <a:bodyPr>
            <a:normAutofit fontScale="70000" lnSpcReduction="20000"/>
          </a:bodyPr>
          <a:lstStyle/>
          <a:p>
            <a:r>
              <a:rPr lang="bg-BG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68/784/65 3</a:t>
            </a:r>
            <a:r>
              <a:rPr lang="en-US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endParaRPr lang="bg-BG" sz="9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g-BG" sz="6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77/71 218 </a:t>
            </a:r>
            <a:endParaRPr lang="bg-BG" sz="6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  <a:noFill/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ИЗБОРИ ЗА НАРОДНИ ПРЕДСТАВИТЕЛИ 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НАРОДНО СЪБРАНИЕ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11.07.2021 г.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ИЗВЪН СТРАНАТА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bg-B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bg-BG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rmAutofit fontScale="90000"/>
          </a:bodyPr>
          <a:lstStyle/>
          <a:p>
            <a:r>
              <a:rPr lang="bg-BG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Увеличение на броя секции по държави спрямо изборите през април 2021 г.</a:t>
            </a:r>
            <a:endParaRPr lang="bg-BG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5187145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Четири пъти (с 286 %) е увеличен броят на секциите в Обединеното кралство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  Великобритания и Северна Ирландия;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Три пъти (с 220 %) е увеличен броят </a:t>
            </a:r>
            <a:r>
              <a:rPr lang="bg-BG" smtClean="0">
                <a:latin typeface="Cambria" panose="02040503050406030204" pitchFamily="18" charset="0"/>
                <a:ea typeface="Cambria" panose="02040503050406030204" pitchFamily="18" charset="0"/>
              </a:rPr>
              <a:t>на секциите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в Турция;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Между 60 - 70 % увеличение на броя на секциите в Германия, САЩ и Гърция;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Между 20 и 50 % увеличение на броя на секциите в Нидерландия, Кипър и Испания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%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общо увеличение на броя на секциите спрямо изборите през април 2021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40" y="2276872"/>
            <a:ext cx="82296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r>
              <a:rPr lang="bg-BG" dirty="0">
                <a:latin typeface="Cambria" panose="02040503050406030204" pitchFamily="18" charset="0"/>
                <a:ea typeface="Cambria" panose="02040503050406030204" pitchFamily="18" charset="0"/>
              </a:rPr>
              <a:t>сравнение през декември 2020 г. Румъния организира избори в 748 избирателни секции извън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страната.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Интернет портал на МВнР и ДКП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455" y="1118994"/>
            <a:ext cx="5111750" cy="184562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23728" y="3334558"/>
            <a:ext cx="6248673" cy="2651856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www.mfa.bg/bg/3715</a:t>
            </a:r>
            <a:r>
              <a:rPr lang="en-US" sz="2800" dirty="0" smtClean="0"/>
              <a:t> </a:t>
            </a:r>
            <a:endParaRPr lang="bg-BG" sz="2800" dirty="0" smtClean="0"/>
          </a:p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Заповеди за образуване на избирателни секции извън страната</a:t>
            </a:r>
          </a:p>
          <a:p>
            <a:endParaRPr lang="bg-BG" sz="2800" dirty="0" smtClean="0"/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www.mfa.bg/bg/3714</a:t>
            </a:r>
            <a:r>
              <a:rPr lang="bg-BG" sz="2800" dirty="0" smtClean="0"/>
              <a:t> </a:t>
            </a:r>
          </a:p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Списъци за гласуване извън страната</a:t>
            </a:r>
          </a:p>
          <a:p>
            <a:endParaRPr lang="bg-BG" sz="2800" dirty="0" smtClean="0"/>
          </a:p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www.mfa.bg/bg/covid19map</a:t>
            </a:r>
            <a:endParaRPr lang="bg-BG" sz="2800" dirty="0" smtClean="0"/>
          </a:p>
          <a:p>
            <a:r>
              <a:rPr lang="bg-BG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Противоепидемични мерки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b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b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4 200</a:t>
            </a:r>
            <a:endParaRPr lang="bg-BG" sz="8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Т.</a:t>
            </a:r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С.</a:t>
            </a:r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М.</a:t>
            </a:r>
            <a:r>
              <a:rPr lang="en-US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endParaRPr lang="bg-BG" sz="8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БЛАГОДАРИМ</a:t>
            </a:r>
            <a:endParaRPr lang="bg-BG" sz="8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Азия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 Австралия и Океания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7/16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1899617"/>
            <a:ext cx="6440185" cy="43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01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Близък изток и Африка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13/16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132856"/>
            <a:ext cx="45529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Източна Европа и Централна Азия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7/17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96407"/>
            <a:ext cx="49625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0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Югоизточна Европа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12/172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7581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2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Европа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22/483 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47664"/>
            <a:ext cx="6390420" cy="42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24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Америка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7/80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82008"/>
            <a:ext cx="4513512" cy="48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Министерство на външните работи </a:t>
            </a:r>
            <a:r>
              <a:rPr lang="en-US" dirty="0" smtClean="0"/>
              <a:t>21.06.2021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29600" cy="5318051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110 секции, разположени в дипломатическите и консулски представителства (ДКП);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674 секции извън дипломатическите и консулски представителства;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8 избирателни секции в държави, в които Република България няма ДКП: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Доминиканска република и Исландия – по  1 секция;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Люксембург, Малта и Нова Зеландия – по 2 секции.</a:t>
            </a: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Държави, в които за първи път се образуват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секции извън ДКП – Албания и Япония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bg-B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Държава, в която за първи път се образува избирателна секция – Доминиканска република.</a:t>
            </a:r>
          </a:p>
          <a:p>
            <a:endParaRPr lang="bg-B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3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629</Words>
  <Application>Microsoft Office PowerPoint</Application>
  <PresentationFormat>On-screen Show (4:3)</PresentationFormat>
  <Paragraphs>93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Office Theme</vt:lpstr>
      <vt:lpstr>PowerPoint Presentation</vt:lpstr>
      <vt:lpstr>ИЗБОРИ ЗА НАРОДНИ ПРЕДСТАВИТЕЛИ  ЗА НАРОДНО СЪБРАНИЕ 11.07.2021 г. ИЗВЪН СТРАНАТА </vt:lpstr>
      <vt:lpstr>Азия, Австралия и Океания 7/16</vt:lpstr>
      <vt:lpstr>Близък изток и Африка 13/16</vt:lpstr>
      <vt:lpstr>Източна Европа и Централна Азия 7/17</vt:lpstr>
      <vt:lpstr>Югоизточна Европа 12/172</vt:lpstr>
      <vt:lpstr>Европа 22/483  </vt:lpstr>
      <vt:lpstr>Америка 7/80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Очаквани разрешения на приемащата държава </vt:lpstr>
      <vt:lpstr>Увеличение на броя секции по държави спрямо изборите през април 2021 г.</vt:lpstr>
      <vt:lpstr>PowerPoint Presentation</vt:lpstr>
      <vt:lpstr>Интернет портал на МВнР и ДКП</vt:lpstr>
      <vt:lpstr>5 800 400 4 200</vt:lpstr>
      <vt:lpstr>Т. С. М. Г</vt:lpstr>
      <vt:lpstr>БЛАГОДАРИМ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ПАРЛАМЕНТАРНИ ИЗБОРИ 2014</dc:title>
  <dc:creator>mvnr</dc:creator>
  <cp:lastModifiedBy>Boriana Stoynova</cp:lastModifiedBy>
  <cp:revision>65</cp:revision>
  <dcterms:created xsi:type="dcterms:W3CDTF">2014-09-17T20:02:17Z</dcterms:created>
  <dcterms:modified xsi:type="dcterms:W3CDTF">2021-06-21T14:23:18Z</dcterms:modified>
</cp:coreProperties>
</file>